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3" r:id="rId1"/>
  </p:sldMasterIdLst>
  <p:notesMasterIdLst>
    <p:notesMasterId r:id="rId10"/>
  </p:notesMasterIdLst>
  <p:sldIdLst>
    <p:sldId id="261" r:id="rId2"/>
    <p:sldId id="264" r:id="rId3"/>
    <p:sldId id="262" r:id="rId4"/>
    <p:sldId id="258" r:id="rId5"/>
    <p:sldId id="257" r:id="rId6"/>
    <p:sldId id="259" r:id="rId7"/>
    <p:sldId id="263" r:id="rId8"/>
    <p:sldId id="260" r:id="rId9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7">
          <p15:clr>
            <a:srgbClr val="A4A3A4"/>
          </p15:clr>
        </p15:guide>
        <p15:guide id="2" pos="288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8" autoAdjust="0"/>
    <p:restoredTop sz="95120" autoAdjust="0"/>
  </p:normalViewPr>
  <p:slideViewPr>
    <p:cSldViewPr snapToGrid="0" snapToObjects="1">
      <p:cViewPr varScale="1">
        <p:scale>
          <a:sx n="156" d="100"/>
          <a:sy n="156" d="100"/>
        </p:scale>
        <p:origin x="184" y="1296"/>
      </p:cViewPr>
      <p:guideLst>
        <p:guide orient="horz" pos="2387"/>
        <p:guide pos="288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1A2D4-FF02-6F48-9BBA-D81A2505CEF9}" type="datetimeFigureOut">
              <a:t>2022/01/12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39DDD6-BB27-9442-8667-1F87D0C59057}" type="slidenum"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7963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2B54D-C519-4945-8E87-D8CF15D21062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017414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F66A1-8715-534E-B0AE-F853350427A4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62202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118AB-6629-2F44-ACA9-74E78570C958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24915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9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07886"/>
            <a:ext cx="2133600" cy="365125"/>
          </a:xfrm>
        </p:spPr>
        <p:txBody>
          <a:bodyPr/>
          <a:lstStyle>
            <a:lvl1pPr>
              <a:defRPr b="0" i="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18220056-284F-9941-9E7B-A31E9CCED140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07886"/>
            <a:ext cx="2895600" cy="365125"/>
          </a:xfrm>
        </p:spPr>
        <p:txBody>
          <a:bodyPr/>
          <a:lstStyle>
            <a:lvl1pPr>
              <a:defRPr b="0" i="0"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47935" y="150246"/>
            <a:ext cx="2133600" cy="365125"/>
          </a:xfr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sp>
        <p:nvSpPr>
          <p:cNvPr id="14" name="タイトル プレースホルダー 2"/>
          <p:cNvSpPr>
            <a:spLocks noGrp="1"/>
          </p:cNvSpPr>
          <p:nvPr>
            <p:ph type="title"/>
          </p:nvPr>
        </p:nvSpPr>
        <p:spPr>
          <a:xfrm>
            <a:off x="316660" y="256574"/>
            <a:ext cx="8510679" cy="6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lnSpc>
                <a:spcPct val="100000"/>
              </a:lnSpc>
              <a:defRPr sz="4000" baseline="0">
                <a:solidFill>
                  <a:schemeClr val="tx1"/>
                </a:solidFill>
                <a:latin typeface="+mj-lt"/>
                <a:ea typeface="MS Gothic" panose="020B0609070205080204" pitchFamily="49" charset="-128"/>
                <a:cs typeface="ヒラギノ丸ゴ ProN W4"/>
              </a:defRPr>
            </a:lvl1pPr>
          </a:lstStyle>
          <a:p>
            <a:r>
              <a:rPr kumimoji="1" lang="en-US" altLang="ja-JP" dirty="0"/>
              <a:t>Click to edit Master title style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35527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FF224-0BB7-404E-BDAF-6B774930296F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076591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50034-A3C1-1A4E-947A-3BBDFC078ED0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10000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01AFA-B603-3A43-979B-7DE6DAFD9F0B}" type="datetime1">
              <a:t>2022/01/12</a:t>
            </a:fld>
            <a:endParaRPr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52234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744D9-4D00-7C4B-82F1-3EE127682007}" type="datetime1">
              <a:t>2022/01/12</a:t>
            </a:fld>
            <a:endParaRPr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973364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4505B-F5FC-1146-A6C5-034AD776A36E}" type="datetime1">
              <a:t>2022/01/12</a:t>
            </a:fld>
            <a:endParaRPr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7817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39149-7A08-F24F-90E1-447B48A664C4}" type="datetime1">
              <a:t>2022/01/12</a:t>
            </a:fld>
            <a:endParaRPr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814357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92C41-AE7B-AD45-9AA2-B0F9BE4CA4BC}" type="datetime1">
              <a:t>2022/01/12</a:t>
            </a:fld>
            <a:endParaRPr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597356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6FE4A-D302-4A4E-9B47-96A4C02C22F2}" type="datetime1">
              <a:t>2022/01/12</a:t>
            </a:fld>
            <a:endParaRPr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983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27AF49-8D05-C44B-AAD7-819D3CF8ABC9}" type="datetime1">
              <a:t>2022/01/12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A307D-3EF5-ED4E-AF1E-33BFD9855C70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6429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witter.com/hayamizu_lab?ref_src=twsrc%5Egoogle%7Ctwcamp%5Eserp%7Ctwgr%5Eauthor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6ACE15-76B8-C64D-A472-D933D107D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1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E125DC-6A29-F542-866A-9A338D168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660" y="272903"/>
            <a:ext cx="8510679" cy="688345"/>
          </a:xfrm>
        </p:spPr>
        <p:txBody>
          <a:bodyPr/>
          <a:lstStyle/>
          <a:p>
            <a:r>
              <a:rPr lang="en-JP" dirty="0"/>
              <a:t>合同発表会について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A8E1DB-2A60-4C42-862E-7EE48C21E0C2}"/>
              </a:ext>
            </a:extLst>
          </p:cNvPr>
          <p:cNvSpPr txBox="1"/>
          <p:nvPr/>
        </p:nvSpPr>
        <p:spPr>
          <a:xfrm>
            <a:off x="416923" y="1263175"/>
            <a:ext cx="8510679" cy="5175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11/22（</a:t>
            </a:r>
            <a:r>
              <a:rPr lang="en-JP" sz="2400" dirty="0">
                <a:solidFill>
                  <a:srgbClr val="FF0000"/>
                </a:solidFill>
              </a:rPr>
              <a:t>15:30~16:00</a:t>
            </a:r>
            <a:r>
              <a:rPr lang="en-JP" sz="2400" dirty="0"/>
              <a:t>）に「情報処理の応用A」と合同発表会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文科省の方が視察に来る</a:t>
            </a:r>
          </a:p>
          <a:p>
            <a:pPr marL="285750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発表の形式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３グループに分け，代表者が発表（分担しても良い）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パワーポイントでスライドを作成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発表内容は，授業中に実習で扱った内容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発表時間は</a:t>
            </a:r>
            <a:r>
              <a:rPr lang="en-US" sz="2400" dirty="0"/>
              <a:t>7, 8</a:t>
            </a:r>
            <a:r>
              <a:rPr lang="en-JP" sz="2400" dirty="0"/>
              <a:t>分（厳守！）＋質疑応答</a:t>
            </a:r>
            <a:r>
              <a:rPr lang="en-US" sz="2400" dirty="0"/>
              <a:t>2, 3</a:t>
            </a:r>
            <a:r>
              <a:rPr lang="en-JP" sz="2400" dirty="0"/>
              <a:t>分</a:t>
            </a:r>
          </a:p>
          <a:p>
            <a:pPr marL="285750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準備について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11/15（月）４限は丸々発表の準備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授業時間外はTeamsで連絡を取り合う</a:t>
            </a:r>
          </a:p>
          <a:p>
            <a:pPr marL="285750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その他</a:t>
            </a:r>
          </a:p>
          <a:p>
            <a:pPr marL="742950" lvl="1" indent="-285750">
              <a:lnSpc>
                <a:spcPts val="216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 dirty="0"/>
              <a:t>成績に関わる</a:t>
            </a:r>
          </a:p>
        </p:txBody>
      </p:sp>
    </p:spTree>
    <p:extLst>
      <p:ext uri="{BB962C8B-B14F-4D97-AF65-F5344CB8AC3E}">
        <p14:creationId xmlns:p14="http://schemas.microsoft.com/office/powerpoint/2010/main" val="627558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0F45C0-F04D-574C-B0DD-F35DB3C0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2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F5E759-D094-224C-BA2E-4512410F3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スライドの作り方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2C4B54-1B7B-4C40-AB5A-E985A04AAF1E}"/>
              </a:ext>
            </a:extLst>
          </p:cNvPr>
          <p:cNvSpPr txBox="1"/>
          <p:nvPr/>
        </p:nvSpPr>
        <p:spPr>
          <a:xfrm>
            <a:off x="670180" y="6146902"/>
            <a:ext cx="8047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PowerPointスライド作成実演ライブ</a:t>
            </a:r>
            <a:r>
              <a:rPr lang="en-US"/>
              <a:t>（11/20, 21: 早稲田大学早水桃子研究室）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43E9C5-D61D-BE46-A890-749824233103}"/>
              </a:ext>
            </a:extLst>
          </p:cNvPr>
          <p:cNvSpPr txBox="1"/>
          <p:nvPr/>
        </p:nvSpPr>
        <p:spPr>
          <a:xfrm>
            <a:off x="670180" y="1237586"/>
            <a:ext cx="7654660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キーワードは必ず載せる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長い文章を書かない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色を使いすぎない（黒・赤・青程度）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１スライドで１トピック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文字は見やすく（大きさやフォントに注意）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アニメーションは使わない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スライド番号を載せる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最後のスライドはまとめ</a:t>
            </a:r>
          </a:p>
        </p:txBody>
      </p:sp>
    </p:spTree>
    <p:extLst>
      <p:ext uri="{BB962C8B-B14F-4D97-AF65-F5344CB8AC3E}">
        <p14:creationId xmlns:p14="http://schemas.microsoft.com/office/powerpoint/2010/main" val="2392704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E45479-3DB6-5442-B583-616AA9798E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634278"/>
            <a:ext cx="7772400" cy="1875685"/>
          </a:xfrm>
        </p:spPr>
        <p:txBody>
          <a:bodyPr anchor="ctr">
            <a:normAutofit/>
          </a:bodyPr>
          <a:lstStyle/>
          <a:p>
            <a:r>
              <a:rPr lang="en-JP" sz="4400"/>
              <a:t>サービス経済化の状況と</a:t>
            </a:r>
            <a:br>
              <a:rPr lang="en-JP" sz="4400"/>
            </a:br>
            <a:r>
              <a:rPr lang="en-JP" sz="4400"/>
              <a:t>その背景を探る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047E612-87AE-6149-843D-7619FA7F2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981330"/>
            <a:ext cx="6858000" cy="1043609"/>
          </a:xfrm>
        </p:spPr>
        <p:txBody>
          <a:bodyPr numCol="1" anchor="ctr">
            <a:normAutofit lnSpcReduction="10000"/>
          </a:bodyPr>
          <a:lstStyle/>
          <a:p>
            <a:r>
              <a:rPr lang="en-JP" sz="3200"/>
              <a:t>立正大学データサイエンス学部</a:t>
            </a:r>
          </a:p>
          <a:p>
            <a:r>
              <a:rPr lang="en-JP" sz="3200"/>
              <a:t>成塚拓真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2A7F11-1113-EB43-9633-23FEC2AA0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95779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7AA929-AAB1-CA45-AEC5-439B9F5E1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E6523F-D599-AD47-9FF7-4FEAC91F5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はじめに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A7110D-893E-B248-BAA4-50BCDEF566A9}"/>
              </a:ext>
            </a:extLst>
          </p:cNvPr>
          <p:cNvSpPr txBox="1"/>
          <p:nvPr/>
        </p:nvSpPr>
        <p:spPr>
          <a:xfrm>
            <a:off x="763892" y="1285017"/>
            <a:ext cx="7778081" cy="5123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336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近年，</a:t>
            </a:r>
            <a:r>
              <a:rPr lang="en-JP" sz="2800">
                <a:solidFill>
                  <a:srgbClr val="FF0000"/>
                </a:solidFill>
              </a:rPr>
              <a:t>サービス経済化</a:t>
            </a:r>
            <a:r>
              <a:rPr lang="en-JP" sz="2800"/>
              <a:t>が進展している</a:t>
            </a:r>
          </a:p>
          <a:p>
            <a:pPr marL="457200" indent="-457200">
              <a:lnSpc>
                <a:spcPts val="336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サービス経済化とは？</a:t>
            </a:r>
            <a:br>
              <a:rPr lang="en-JP" sz="2800"/>
            </a:br>
            <a:r>
              <a:rPr lang="en-JP" sz="2400"/>
              <a:t>産業構造において，サービス業（第３次産業）の</a:t>
            </a:r>
            <a:br>
              <a:rPr lang="en-JP" sz="2400"/>
            </a:br>
            <a:r>
              <a:rPr lang="en-JP" sz="2400"/>
              <a:t>比率が高くなっていくこと</a:t>
            </a:r>
            <a:endParaRPr lang="en-JP" sz="2800"/>
          </a:p>
          <a:p>
            <a:pPr marL="457200" indent="-457200">
              <a:lnSpc>
                <a:spcPts val="336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ペティ＝クラークの法則</a:t>
            </a:r>
            <a:br>
              <a:rPr lang="en-JP" sz="2800"/>
            </a:br>
            <a:r>
              <a:rPr lang="en-JP" sz="2400"/>
              <a:t>経済発展に伴う産業構造の高度化</a:t>
            </a:r>
            <a:br>
              <a:rPr lang="en-JP" sz="2400"/>
            </a:br>
            <a:r>
              <a:rPr lang="en-JP" sz="2400"/>
              <a:t>（１次産業→２次産業→３次産業）</a:t>
            </a:r>
            <a:endParaRPr lang="en-JP" sz="2800"/>
          </a:p>
          <a:p>
            <a:pPr marL="457200" indent="-457200">
              <a:lnSpc>
                <a:spcPts val="336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本研究の目的</a:t>
            </a:r>
            <a:br>
              <a:rPr lang="en-JP" sz="2800"/>
            </a:br>
            <a:r>
              <a:rPr lang="en-JP" sz="2800"/>
              <a:t>ペティ＝クラークの法則を統計データに</a:t>
            </a:r>
            <a:br>
              <a:rPr lang="en-JP" sz="2800"/>
            </a:br>
            <a:r>
              <a:rPr lang="en-JP" sz="2800"/>
              <a:t>基づいて検証する</a:t>
            </a:r>
          </a:p>
        </p:txBody>
      </p:sp>
    </p:spTree>
    <p:extLst>
      <p:ext uri="{BB962C8B-B14F-4D97-AF65-F5344CB8AC3E}">
        <p14:creationId xmlns:p14="http://schemas.microsoft.com/office/powerpoint/2010/main" val="4217641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439A26-2F62-3149-848D-CCDD5BB1C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5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E6F12D-71FF-FF45-9D85-AE26952C8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方法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7DA2D2-6136-1B41-9041-22765568CE9A}"/>
              </a:ext>
            </a:extLst>
          </p:cNvPr>
          <p:cNvSpPr txBox="1"/>
          <p:nvPr/>
        </p:nvSpPr>
        <p:spPr>
          <a:xfrm>
            <a:off x="763892" y="1285017"/>
            <a:ext cx="7778081" cy="5236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ペティ＝クラークの法則の検証法</a:t>
            </a:r>
            <a:br>
              <a:rPr lang="en-JP" sz="2800" dirty="0"/>
            </a:br>
            <a:r>
              <a:rPr lang="en-JP" sz="2400" dirty="0"/>
              <a:t>経済発展の指標：１人あたり実質GDPの変化</a:t>
            </a:r>
            <a:br>
              <a:rPr lang="en-JP" sz="2400" dirty="0"/>
            </a:br>
            <a:r>
              <a:rPr lang="en-JP" sz="2400" dirty="0"/>
              <a:t>産業構造の高度化の指標：産業別就業者数の変化</a:t>
            </a:r>
            <a:br>
              <a:rPr lang="en-JP" sz="2400" dirty="0"/>
            </a:br>
            <a:r>
              <a:rPr lang="en-JP" sz="2400" dirty="0"/>
              <a:t>⇒ これらの散布図から相関関係を調べる</a:t>
            </a:r>
          </a:p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１人あたり実質GDPのデータ（国内）</a:t>
            </a:r>
            <a:br>
              <a:rPr lang="en-JP" sz="2800" dirty="0"/>
            </a:br>
            <a:r>
              <a:rPr lang="en-JP" sz="2400" dirty="0"/>
              <a:t>内閣府「国民経済計算」から取得</a:t>
            </a:r>
            <a:endParaRPr lang="en-JP" sz="2800" dirty="0"/>
          </a:p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産業別就業者数のデータ（国内）</a:t>
            </a:r>
            <a:br>
              <a:rPr lang="en-JP" sz="2800" dirty="0"/>
            </a:br>
            <a:r>
              <a:rPr lang="en-JP" sz="2400" dirty="0"/>
              <a:t>総務省「労働力調査」から取得</a:t>
            </a:r>
          </a:p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 dirty="0"/>
              <a:t>世界各国のデータ</a:t>
            </a:r>
            <a:br>
              <a:rPr lang="en-JP" sz="2800" dirty="0"/>
            </a:br>
            <a:r>
              <a:rPr lang="en-JP" sz="2400" dirty="0"/>
              <a:t>日本統計協会「世界の統計」から取得</a:t>
            </a:r>
            <a:endParaRPr lang="en-JP" sz="2800" dirty="0"/>
          </a:p>
        </p:txBody>
      </p:sp>
    </p:spTree>
    <p:extLst>
      <p:ext uri="{BB962C8B-B14F-4D97-AF65-F5344CB8AC3E}">
        <p14:creationId xmlns:p14="http://schemas.microsoft.com/office/powerpoint/2010/main" val="1497951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649BD7-81C1-A840-B232-E84D802A3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C721BC-6D9A-6249-8625-0A6B8FCE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結果１：国内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1B3BE7-309C-B644-A5AA-D82C9E6F6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181" y="1574288"/>
            <a:ext cx="4271818" cy="21936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21C9AC-9D4A-4A42-957D-81EF81E06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999" y="1574288"/>
            <a:ext cx="4250826" cy="21621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56E2DB-764D-D948-B664-34D2924CD302}"/>
              </a:ext>
            </a:extLst>
          </p:cNvPr>
          <p:cNvSpPr txBox="1"/>
          <p:nvPr/>
        </p:nvSpPr>
        <p:spPr>
          <a:xfrm>
            <a:off x="366368" y="1144740"/>
            <a:ext cx="84609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2000"/>
              <a:t>1人当り実質GDPと３次産業就業率の推移（左図）および散布図（右図）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9E598-2208-D94C-9811-0132F0F49D34}"/>
              </a:ext>
            </a:extLst>
          </p:cNvPr>
          <p:cNvSpPr txBox="1"/>
          <p:nvPr/>
        </p:nvSpPr>
        <p:spPr>
          <a:xfrm>
            <a:off x="832834" y="4056966"/>
            <a:ext cx="7478329" cy="24534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ts val="35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/>
              <a:t>１人当り実質GDPと第３次産業の就業比率の変化</a:t>
            </a:r>
            <a:br>
              <a:rPr lang="en-JP" sz="2400"/>
            </a:br>
            <a:r>
              <a:rPr lang="en-JP" sz="2400"/>
              <a:t>1955年から2015年にかけて共に上昇</a:t>
            </a:r>
          </a:p>
          <a:p>
            <a:pPr marL="285750" indent="-285750">
              <a:lnSpc>
                <a:spcPts val="35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/>
              <a:t>１人当り実質GDPと第３次産業の就業比率の散布図</a:t>
            </a:r>
            <a:br>
              <a:rPr lang="en-JP" sz="2400"/>
            </a:br>
            <a:r>
              <a:rPr lang="en-JP" sz="2400"/>
              <a:t>正の相関が見られる</a:t>
            </a:r>
            <a:br>
              <a:rPr lang="en-JP" sz="2400"/>
            </a:br>
            <a:r>
              <a:rPr lang="en-JP" sz="2400"/>
              <a:t>相関係数は１に近い値</a:t>
            </a:r>
          </a:p>
        </p:txBody>
      </p:sp>
    </p:spTree>
    <p:extLst>
      <p:ext uri="{BB962C8B-B14F-4D97-AF65-F5344CB8AC3E}">
        <p14:creationId xmlns:p14="http://schemas.microsoft.com/office/powerpoint/2010/main" val="410325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649BD7-81C1-A840-B232-E84D802A3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7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C721BC-6D9A-6249-8625-0A6B8FCE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結果２：海外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56E2DB-764D-D948-B664-34D2924CD302}"/>
              </a:ext>
            </a:extLst>
          </p:cNvPr>
          <p:cNvSpPr txBox="1"/>
          <p:nvPr/>
        </p:nvSpPr>
        <p:spPr>
          <a:xfrm>
            <a:off x="1582938" y="1142690"/>
            <a:ext cx="56396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2000"/>
              <a:t>1人当り国民所得と３次産業GDP構成比の散布図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49E598-2208-D94C-9811-0132F0F49D34}"/>
              </a:ext>
            </a:extLst>
          </p:cNvPr>
          <p:cNvSpPr txBox="1"/>
          <p:nvPr/>
        </p:nvSpPr>
        <p:spPr>
          <a:xfrm>
            <a:off x="1103742" y="5414368"/>
            <a:ext cx="7478329" cy="1106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ts val="35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/>
              <a:t>１人当り国民所得と３次産業GDP構成比は正の相関</a:t>
            </a:r>
          </a:p>
          <a:p>
            <a:pPr marL="285750" indent="-285750">
              <a:lnSpc>
                <a:spcPts val="35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JP" sz="2400"/>
              <a:t>サウジアラビアやスイスは外れ値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10BD50-33DF-934D-B971-F67AD73BA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681" y="1542800"/>
            <a:ext cx="51562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19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90869E-AC31-D341-82FF-A6BC239BC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EA307D-3EF5-ED4E-AF1E-33BFD9855C70}" type="slidenum">
              <a:rPr lang="ja-JP" altLang="en-US" smtClean="0"/>
              <a:pPr/>
              <a:t>8</a:t>
            </a:fld>
            <a:endParaRPr lang="ja-JP" alt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A3CBE27-DE69-754C-BC41-9C0B53C6E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/>
              <a:t>考察・結論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3F20E5-6E77-4449-9112-4CEDD69BC146}"/>
              </a:ext>
            </a:extLst>
          </p:cNvPr>
          <p:cNvSpPr txBox="1"/>
          <p:nvPr/>
        </p:nvSpPr>
        <p:spPr>
          <a:xfrm>
            <a:off x="525353" y="1188465"/>
            <a:ext cx="8217643" cy="4107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国内・海外において，ペティ＝クラークの法則が成り立っている（2015年時点）</a:t>
            </a:r>
          </a:p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サウジアラビアについて</a:t>
            </a:r>
            <a:br>
              <a:rPr lang="en-JP" sz="2800"/>
            </a:br>
            <a:r>
              <a:rPr lang="en-JP" sz="2800"/>
              <a:t>石油産出国，宗教の違いが影響？</a:t>
            </a:r>
          </a:p>
          <a:p>
            <a:pPr marL="457200" indent="-457200">
              <a:lnSpc>
                <a:spcPts val="35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JP" sz="2800"/>
              <a:t>今後の課題</a:t>
            </a:r>
            <a:br>
              <a:rPr lang="en-JP" sz="2800"/>
            </a:br>
            <a:r>
              <a:rPr lang="en-JP" sz="2400"/>
              <a:t>近年のデータでも成り立つか検証</a:t>
            </a:r>
            <a:br>
              <a:rPr lang="en-JP" sz="2400"/>
            </a:br>
            <a:r>
              <a:rPr lang="en-JP" sz="2400"/>
              <a:t>第４次産業の影響について調査</a:t>
            </a:r>
            <a:br>
              <a:rPr lang="en-JP" sz="2400"/>
            </a:br>
            <a:r>
              <a:rPr lang="en-JP" sz="2400"/>
              <a:t>スイスが外れ値になる理由を調査</a:t>
            </a:r>
            <a:endParaRPr lang="en-JP" sz="28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90D3E7-2A27-2C44-9298-82EE37E4233F}"/>
              </a:ext>
            </a:extLst>
          </p:cNvPr>
          <p:cNvSpPr txBox="1"/>
          <p:nvPr/>
        </p:nvSpPr>
        <p:spPr>
          <a:xfrm>
            <a:off x="316660" y="55398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/>
              <a:t>参考文献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E29830-D6BA-544A-862C-D48802DB1F08}"/>
              </a:ext>
            </a:extLst>
          </p:cNvPr>
          <p:cNvSpPr txBox="1"/>
          <p:nvPr/>
        </p:nvSpPr>
        <p:spPr>
          <a:xfrm>
            <a:off x="469577" y="6016651"/>
            <a:ext cx="82734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/>
              <a:t>総務省政策統括官政策基準部編集，高校からの統計・データサイエンス活用∼上級編∼，</a:t>
            </a:r>
          </a:p>
          <a:p>
            <a:r>
              <a:rPr lang="ja-JP" altLang="en-US" sz="1600"/>
              <a:t>日本統計協会，</a:t>
            </a:r>
            <a:r>
              <a:rPr lang="en-US" altLang="ja-JP" sz="1600"/>
              <a:t>2017</a:t>
            </a:r>
            <a:endParaRPr lang="en-JP" sz="1600"/>
          </a:p>
        </p:txBody>
      </p:sp>
    </p:spTree>
    <p:extLst>
      <p:ext uri="{BB962C8B-B14F-4D97-AF65-F5344CB8AC3E}">
        <p14:creationId xmlns:p14="http://schemas.microsoft.com/office/powerpoint/2010/main" val="842455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</TotalTime>
  <Words>331</Words>
  <Application>Microsoft Macintosh PowerPoint</Application>
  <PresentationFormat>On-screen Show (4:3)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合同発表会について</vt:lpstr>
      <vt:lpstr>スライドの作り方</vt:lpstr>
      <vt:lpstr>サービス経済化の状況と その背景を探る</vt:lpstr>
      <vt:lpstr>はじめに</vt:lpstr>
      <vt:lpstr>方法</vt:lpstr>
      <vt:lpstr>結果１：国内</vt:lpstr>
      <vt:lpstr>結果２：海外</vt:lpstr>
      <vt:lpstr>考察・結論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はじめに</dc:title>
  <dc:creator>成塚　拓真</dc:creator>
  <cp:lastModifiedBy>成塚　拓真</cp:lastModifiedBy>
  <cp:revision>19</cp:revision>
  <dcterms:created xsi:type="dcterms:W3CDTF">2021-11-08T04:34:17Z</dcterms:created>
  <dcterms:modified xsi:type="dcterms:W3CDTF">2022-01-12T03:49:03Z</dcterms:modified>
</cp:coreProperties>
</file>

<file path=docProps/thumbnail.jpeg>
</file>